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ko-KR"/>
    </a:defPPr>
    <a:lvl1pPr marL="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D3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>
        <p:scale>
          <a:sx n="25" d="100"/>
          <a:sy n="25" d="100"/>
        </p:scale>
        <p:origin x="572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99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10A68-AB16-4475-AD20-48F52644D0F9}" type="datetimeFigureOut">
              <a:rPr lang="ko-KR" altLang="en-US" smtClean="0"/>
              <a:t>2026-04-07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BD1C9-92BA-455D-A623-D35026593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524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0CB4E-6FA7-43A9-8C9F-DD0C6E95B116}" type="datetimeFigureOut">
              <a:rPr lang="ko-KR" altLang="en-US" smtClean="0"/>
              <a:t>2026-04-07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29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0CB4E-6FA7-43A9-8C9F-DD0C6E95B116}" type="datetimeFigureOut">
              <a:rPr lang="ko-KR" altLang="en-US" smtClean="0"/>
              <a:t>2026-04-07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FA6E480-90DC-448A-B642-311BA5A7BA30}"/>
              </a:ext>
            </a:extLst>
          </p:cNvPr>
          <p:cNvGrpSpPr/>
          <p:nvPr userDrawn="1"/>
        </p:nvGrpSpPr>
        <p:grpSpPr>
          <a:xfrm>
            <a:off x="0" y="1699"/>
            <a:ext cx="30276413" cy="42802064"/>
            <a:chOff x="0" y="1699"/>
            <a:chExt cx="30276413" cy="42802064"/>
          </a:xfrm>
        </p:grpSpPr>
        <p:pic>
          <p:nvPicPr>
            <p:cNvPr id="7" name="그림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46"/>
            <a:stretch/>
          </p:blipFill>
          <p:spPr>
            <a:xfrm>
              <a:off x="0" y="1699"/>
              <a:ext cx="30276413" cy="40984936"/>
            </a:xfrm>
            <a:prstGeom prst="rect">
              <a:avLst/>
            </a:prstGeom>
            <a:ln>
              <a:solidFill>
                <a:srgbClr val="92D050"/>
              </a:solidFill>
            </a:ln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A267DDB-94F3-4E78-8D7C-06BF81870669}"/>
                </a:ext>
              </a:extLst>
            </p:cNvPr>
            <p:cNvSpPr/>
            <p:nvPr userDrawn="1"/>
          </p:nvSpPr>
          <p:spPr>
            <a:xfrm>
              <a:off x="0" y="40986635"/>
              <a:ext cx="30275213" cy="1817128"/>
            </a:xfrm>
            <a:prstGeom prst="rect">
              <a:avLst/>
            </a:prstGeom>
            <a:solidFill>
              <a:srgbClr val="AED3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879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2">
            <a:extLst>
              <a:ext uri="{FF2B5EF4-FFF2-40B4-BE49-F238E27FC236}">
                <a16:creationId xmlns:a16="http://schemas.microsoft.com/office/drawing/2014/main" id="{018478F8-C419-472D-8BE6-0471C029534C}"/>
              </a:ext>
            </a:extLst>
          </p:cNvPr>
          <p:cNvSpPr/>
          <p:nvPr/>
        </p:nvSpPr>
        <p:spPr>
          <a:xfrm>
            <a:off x="2946400" y="4127500"/>
            <a:ext cx="24841200" cy="3276600"/>
          </a:xfrm>
          <a:prstGeom prst="roundRect">
            <a:avLst/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6905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모서리가 둥근 직사각형 17">
            <a:extLst>
              <a:ext uri="{FF2B5EF4-FFF2-40B4-BE49-F238E27FC236}">
                <a16:creationId xmlns:a16="http://schemas.microsoft.com/office/drawing/2014/main" id="{44F16406-7397-CC98-CFBF-BCEDA78A241F}"/>
              </a:ext>
            </a:extLst>
          </p:cNvPr>
          <p:cNvSpPr/>
          <p:nvPr/>
        </p:nvSpPr>
        <p:spPr>
          <a:xfrm>
            <a:off x="2946400" y="4409440"/>
            <a:ext cx="24841200" cy="5286326"/>
          </a:xfrm>
          <a:prstGeom prst="roundRect">
            <a:avLst/>
          </a:prstGeom>
          <a:noFill/>
          <a:ln w="762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 defTabSz="3507730" latinLnBrk="1">
              <a:defRPr/>
            </a:pPr>
            <a:r>
              <a:rPr lang="en-US" altLang="ko-KR" sz="7200" dirty="0">
                <a:solidFill>
                  <a:srgbClr val="212529"/>
                </a:solidFill>
                <a:latin typeface="Noto Sans KR"/>
              </a:rPr>
              <a:t>Split-Capacitive SAR-ADC based on </a:t>
            </a:r>
          </a:p>
          <a:p>
            <a:pPr lvl="0" algn="ctr" defTabSz="3507730" latinLnBrk="1">
              <a:defRPr/>
            </a:pPr>
            <a:r>
              <a:rPr lang="en-US" altLang="ko-KR" sz="7200" dirty="0">
                <a:solidFill>
                  <a:srgbClr val="212529"/>
                </a:solidFill>
                <a:latin typeface="Noto Sans KR"/>
              </a:rPr>
              <a:t>Efficient Code-Width Calibration</a:t>
            </a:r>
            <a:endParaRPr lang="en-US" altLang="ko-KR" sz="7200" b="0" i="0" dirty="0">
              <a:solidFill>
                <a:srgbClr val="212529"/>
              </a:solidFill>
              <a:effectLst/>
              <a:latin typeface="Noto Sans KR"/>
            </a:endParaRPr>
          </a:p>
          <a:p>
            <a:pPr marL="0" marR="0" lvl="0" indent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3200" b="0" i="0" dirty="0">
              <a:solidFill>
                <a:srgbClr val="212529"/>
              </a:solidFill>
              <a:effectLst/>
              <a:latin typeface="Noto Sans KR"/>
            </a:endParaRPr>
          </a:p>
          <a:p>
            <a:pPr marL="0" marR="0" lvl="0" indent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400" b="0" i="0" kern="0" dirty="0">
                <a:ln w="28575">
                  <a:noFill/>
                  <a:prstDash val="dash"/>
                </a:ln>
                <a:solidFill>
                  <a:srgbClr val="212529"/>
                </a:solidFill>
                <a:effectLst/>
                <a:latin typeface="Noto Sans KR"/>
                <a:ea typeface="맑은 고딕" panose="020B0503020000020004" pitchFamily="50" charset="-127"/>
              </a:rPr>
              <a:t>한정욱</a:t>
            </a:r>
            <a:r>
              <a:rPr lang="en-US" altLang="ko-KR" sz="4400" b="0" i="0" kern="0" dirty="0">
                <a:ln w="28575">
                  <a:noFill/>
                  <a:prstDash val="dash"/>
                </a:ln>
                <a:solidFill>
                  <a:srgbClr val="212529"/>
                </a:solidFill>
                <a:effectLst/>
                <a:latin typeface="Noto Sans KR"/>
                <a:ea typeface="맑은 고딕" panose="020B0503020000020004" pitchFamily="50" charset="-127"/>
              </a:rPr>
              <a:t>, </a:t>
            </a:r>
            <a:r>
              <a:rPr lang="ko-KR" altLang="en-US" sz="4400" b="0" i="0" kern="0" dirty="0">
                <a:ln w="28575">
                  <a:noFill/>
                  <a:prstDash val="dash"/>
                </a:ln>
                <a:solidFill>
                  <a:srgbClr val="212529"/>
                </a:solidFill>
                <a:effectLst/>
                <a:latin typeface="Noto Sans KR"/>
                <a:ea typeface="맑은 고딕" panose="020B0503020000020004" pitchFamily="50" charset="-127"/>
              </a:rPr>
              <a:t>김병호</a:t>
            </a:r>
            <a:endParaRPr lang="en-US" altLang="ko-KR" sz="4400" b="0" i="0" kern="0" dirty="0">
              <a:ln w="28575">
                <a:noFill/>
                <a:prstDash val="dash"/>
              </a:ln>
              <a:solidFill>
                <a:srgbClr val="212529"/>
              </a:solidFill>
              <a:effectLst/>
              <a:latin typeface="Noto Sans KR"/>
              <a:ea typeface="맑은 고딕" panose="020B0503020000020004" pitchFamily="50" charset="-127"/>
            </a:endParaRPr>
          </a:p>
          <a:p>
            <a:pPr marL="0" marR="0" lvl="0" indent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u="none" strike="noStrike" kern="0" cap="none" spc="0" normalizeH="0" baseline="0" noProof="0" dirty="0">
                <a:ln w="28575">
                  <a:noFill/>
                  <a:prstDash val="dash"/>
                </a:ln>
                <a:solidFill>
                  <a:srgbClr val="212529"/>
                </a:solidFill>
                <a:uLnTx/>
                <a:uFillTx/>
                <a:latin typeface="Noto Sans KR"/>
                <a:ea typeface="맑은 고딕" panose="020B0503020000020004" pitchFamily="50" charset="-127"/>
                <a:cs typeface="+mn-cs"/>
              </a:rPr>
              <a:t>한양대학교 전자공학과</a:t>
            </a:r>
            <a:r>
              <a:rPr kumimoji="0" lang="en-US" altLang="ko-KR" sz="4400" b="0" i="0" u="none" strike="noStrike" kern="0" cap="none" spc="0" normalizeH="0" baseline="0" noProof="0" dirty="0">
                <a:ln w="28575">
                  <a:noFill/>
                  <a:prstDash val="dash"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endParaRPr kumimoji="0" lang="ko-KR" altLang="en-US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모서리가 둥근 직사각형 19">
            <a:extLst>
              <a:ext uri="{FF2B5EF4-FFF2-40B4-BE49-F238E27FC236}">
                <a16:creationId xmlns:a16="http://schemas.microsoft.com/office/drawing/2014/main" id="{E7FD16D0-1EB9-A614-C13C-5442CB101CBE}"/>
              </a:ext>
            </a:extLst>
          </p:cNvPr>
          <p:cNvSpPr/>
          <p:nvPr/>
        </p:nvSpPr>
        <p:spPr>
          <a:xfrm>
            <a:off x="2946399" y="16476249"/>
            <a:ext cx="11805921" cy="14738334"/>
          </a:xfrm>
          <a:prstGeom prst="roundRect">
            <a:avLst>
              <a:gd name="adj" fmla="val 6284"/>
            </a:avLst>
          </a:prstGeom>
          <a:noFill/>
          <a:ln w="762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571500" marR="0" lvl="0" indent="-57150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L="571500" lvl="0" indent="-571500" defTabSz="3507730" latinLnBrk="1">
              <a:buFont typeface="Arial" panose="020B0604020202020204" pitchFamily="34" charset="0"/>
              <a:buChar char="•"/>
              <a:defRPr/>
            </a:pP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</a:endParaRPr>
          </a:p>
          <a:p>
            <a:pPr marL="571500" lvl="0" indent="-571500" defTabSz="3507730" latinLnBrk="1">
              <a:buFont typeface="Arial" panose="020B0604020202020204" pitchFamily="34" charset="0"/>
              <a:buChar char="•"/>
              <a:defRPr/>
            </a:pP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CDAC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의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bridge capacitor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의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negative mismatch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에 의한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wide code width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를 제거함</a:t>
            </a:r>
          </a:p>
          <a:p>
            <a:pPr marL="571500" lvl="0" indent="-571500" defTabSz="3507730" latinLnBrk="1">
              <a:buFont typeface="Arial" panose="020B0604020202020204" pitchFamily="34" charset="0"/>
              <a:buChar char="•"/>
              <a:defRPr/>
            </a:pP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10bit counter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를 사용하여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wide code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의 개수가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HPC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의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2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배가 될 때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wide code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를 감지하며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10bit counter 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출력을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calibration block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의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shift register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를 통해서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narrow code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에 재분배할 개수를 계산함</a:t>
            </a: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</a:endParaRPr>
          </a:p>
          <a:p>
            <a:pPr marL="571500" lvl="0" indent="-571500" defTabSz="3507730" latinLnBrk="1">
              <a:buFont typeface="Arial" panose="020B0604020202020204" pitchFamily="34" charset="0"/>
              <a:buChar char="•"/>
              <a:defRPr/>
            </a:pP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하위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6bit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가 모두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1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인 코드에서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±32LSB 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범위 안에서 분배개수를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hit 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개수로 가지는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ramp signal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을 생성하여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wide code width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를 제거함</a:t>
            </a: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7" name="모서리가 둥근 직사각형 17">
            <a:extLst>
              <a:ext uri="{FF2B5EF4-FFF2-40B4-BE49-F238E27FC236}">
                <a16:creationId xmlns:a16="http://schemas.microsoft.com/office/drawing/2014/main" id="{41E6F8D9-8EC7-53B1-1EAB-6FC83A333B19}"/>
              </a:ext>
            </a:extLst>
          </p:cNvPr>
          <p:cNvSpPr/>
          <p:nvPr/>
        </p:nvSpPr>
        <p:spPr>
          <a:xfrm>
            <a:off x="2946400" y="10097467"/>
            <a:ext cx="24841200" cy="5848272"/>
          </a:xfrm>
          <a:prstGeom prst="roundRect">
            <a:avLst>
              <a:gd name="adj" fmla="val 8167"/>
            </a:avLst>
          </a:prstGeom>
          <a:noFill/>
          <a:ln w="762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3200" b="0" i="0" dirty="0">
              <a:solidFill>
                <a:srgbClr val="212529"/>
              </a:solidFill>
              <a:effectLst/>
              <a:latin typeface="Noto Sans KR"/>
            </a:endParaRPr>
          </a:p>
          <a:p>
            <a:pPr marL="571500" marR="0" lvl="0" indent="-571500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불완전한 공정으로 인해 효과적인 아키텍처인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split-capacitive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 </a:t>
            </a:r>
            <a:br>
              <a:rPr lang="en-US" altLang="ko-KR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</a:b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SAR ADC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의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wide code width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에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mismatch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가 발생하여 상당히</a:t>
            </a:r>
            <a:br>
              <a:rPr lang="en-US" altLang="ko-KR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</a:b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큰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nonlinearity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를 갖게 됨</a:t>
            </a:r>
            <a:endParaRPr lang="en-US" altLang="ko-KR" sz="4400" kern="0" dirty="0">
              <a:ln w="28575">
                <a:noFill/>
                <a:prstDash val="dash"/>
              </a:ln>
              <a:solidFill>
                <a:srgbClr val="212529"/>
              </a:solidFill>
              <a:latin typeface="Noto Sans KR"/>
              <a:ea typeface="맑은 고딕" panose="020B0503020000020004" pitchFamily="50" charset="-127"/>
            </a:endParaRPr>
          </a:p>
          <a:p>
            <a:pPr marL="571500" marR="0" lvl="0" indent="-571500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이를 개선하기 위한 선행연구들의 문제점들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(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많은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overhead 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요구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, </a:t>
            </a:r>
            <a:br>
              <a:rPr lang="en-US" altLang="ko-KR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</a:b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power consumption 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증가 등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)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을 극복하면서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cost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 증가 없이</a:t>
            </a:r>
            <a:br>
              <a:rPr lang="en-US" altLang="ko-KR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</a:b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srgbClr val="212529"/>
                </a:solidFill>
                <a:latin typeface="Noto Sans KR"/>
                <a:ea typeface="맑은 고딕" panose="020B0503020000020004" pitchFamily="50" charset="-127"/>
              </a:rPr>
              <a:t>실무적인 관점에서 해결해야 함</a:t>
            </a:r>
            <a:endParaRPr lang="en-US" altLang="ko-KR" sz="4400" b="0" i="0" kern="0" dirty="0">
              <a:ln w="28575">
                <a:noFill/>
                <a:prstDash val="dash"/>
              </a:ln>
              <a:solidFill>
                <a:srgbClr val="212529"/>
              </a:solidFill>
              <a:effectLst/>
              <a:latin typeface="Noto Sans KR"/>
              <a:ea typeface="맑은 고딕" panose="020B0503020000020004" pitchFamily="50" charset="-127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E475C010-5B54-166A-1CAD-04F793D71745}"/>
              </a:ext>
            </a:extLst>
          </p:cNvPr>
          <p:cNvSpPr/>
          <p:nvPr/>
        </p:nvSpPr>
        <p:spPr>
          <a:xfrm>
            <a:off x="2914741" y="10045549"/>
            <a:ext cx="24904518" cy="941637"/>
          </a:xfrm>
          <a:prstGeom prst="roundRect">
            <a:avLst>
              <a:gd name="adj" fmla="val 2248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chemeClr val="tx1"/>
                </a:solidFill>
              </a:rPr>
              <a:t>서론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C97D07-99F3-674C-D4D4-5CD0CC80CC4B}"/>
              </a:ext>
            </a:extLst>
          </p:cNvPr>
          <p:cNvSpPr txBox="1"/>
          <p:nvPr/>
        </p:nvSpPr>
        <p:spPr>
          <a:xfrm>
            <a:off x="19634148" y="14973498"/>
            <a:ext cx="88646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/>
              <a:t>Fig 1. Wide code width calibration</a:t>
            </a:r>
            <a:endParaRPr lang="ko-KR" altLang="en-US" sz="4400" dirty="0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DE439390-EF77-3930-4686-5AB83262216F}"/>
              </a:ext>
            </a:extLst>
          </p:cNvPr>
          <p:cNvSpPr/>
          <p:nvPr/>
        </p:nvSpPr>
        <p:spPr>
          <a:xfrm>
            <a:off x="2914742" y="16372623"/>
            <a:ext cx="11835452" cy="941637"/>
          </a:xfrm>
          <a:prstGeom prst="roundRect">
            <a:avLst>
              <a:gd name="adj" fmla="val 2248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chemeClr val="tx1"/>
                </a:solidFill>
              </a:rPr>
              <a:t>배경 이론 및 회로 구성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8F3D32-EB3B-A32F-8541-EE662D324C6D}"/>
              </a:ext>
            </a:extLst>
          </p:cNvPr>
          <p:cNvSpPr txBox="1"/>
          <p:nvPr/>
        </p:nvSpPr>
        <p:spPr>
          <a:xfrm>
            <a:off x="3562350" y="28335216"/>
            <a:ext cx="10428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/>
              <a:t>Fig.2</a:t>
            </a:r>
            <a:r>
              <a:rPr lang="ko-KR" altLang="en-US" sz="4400" dirty="0"/>
              <a:t> </a:t>
            </a:r>
            <a:r>
              <a:rPr lang="en-US" altLang="ko-KR" sz="4400" dirty="0"/>
              <a:t>Wide code width detection block</a:t>
            </a:r>
            <a:endParaRPr lang="ko-KR" altLang="en-US" sz="4400" dirty="0"/>
          </a:p>
        </p:txBody>
      </p:sp>
      <p:sp>
        <p:nvSpPr>
          <p:cNvPr id="15" name="모서리가 둥근 직사각형 19">
            <a:extLst>
              <a:ext uri="{FF2B5EF4-FFF2-40B4-BE49-F238E27FC236}">
                <a16:creationId xmlns:a16="http://schemas.microsoft.com/office/drawing/2014/main" id="{9BDAA837-C459-6092-8FCC-ACFB9521457F}"/>
              </a:ext>
            </a:extLst>
          </p:cNvPr>
          <p:cNvSpPr/>
          <p:nvPr/>
        </p:nvSpPr>
        <p:spPr>
          <a:xfrm>
            <a:off x="16015464" y="16522998"/>
            <a:ext cx="11805921" cy="13289345"/>
          </a:xfrm>
          <a:prstGeom prst="roundRect">
            <a:avLst>
              <a:gd name="adj" fmla="val 6284"/>
            </a:avLst>
          </a:prstGeom>
          <a:noFill/>
          <a:ln w="762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6DE3822E-36AE-E9D3-8CF8-F451D4CCEAAE}"/>
              </a:ext>
            </a:extLst>
          </p:cNvPr>
          <p:cNvSpPr/>
          <p:nvPr/>
        </p:nvSpPr>
        <p:spPr>
          <a:xfrm>
            <a:off x="15983807" y="16476522"/>
            <a:ext cx="11835452" cy="941637"/>
          </a:xfrm>
          <a:prstGeom prst="roundRect">
            <a:avLst>
              <a:gd name="adj" fmla="val 2248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chemeClr val="tx1"/>
                </a:solidFill>
              </a:rPr>
              <a:t>측정결과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2CFB86-3264-E907-B4ED-2926A3D1734B}"/>
              </a:ext>
            </a:extLst>
          </p:cNvPr>
          <p:cNvSpPr txBox="1"/>
          <p:nvPr/>
        </p:nvSpPr>
        <p:spPr>
          <a:xfrm>
            <a:off x="16280936" y="17462117"/>
            <a:ext cx="1150453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defTabSz="3507730" latinLnBrk="1">
              <a:buFont typeface="Arial" panose="020B0604020202020204" pitchFamily="34" charset="0"/>
              <a:buChar char="•"/>
              <a:defRPr/>
            </a:pP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</a:endParaRPr>
          </a:p>
          <a:p>
            <a:pPr marL="571500" lvl="0" indent="-571500" defTabSz="3507730" latinLnBrk="1">
              <a:buFont typeface="Arial" panose="020B0604020202020204" pitchFamily="34" charset="0"/>
              <a:buChar char="•"/>
              <a:defRPr/>
            </a:pP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본 논문에서 제안하는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calibration 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방식을 적용하여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DNL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은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2.3LSB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에서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1.2LSB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로 상당한 개선이 있었음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. INL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은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3.1LSB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에서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0.8LSB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로 </a:t>
            </a:r>
            <a:b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</a:b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향상되었음</a:t>
            </a: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</a:endParaRPr>
          </a:p>
          <a:p>
            <a:pPr marL="571500" lvl="0" indent="-571500" defTabSz="3507730" latinLnBrk="1">
              <a:buFont typeface="Arial" panose="020B0604020202020204" pitchFamily="34" charset="0"/>
              <a:buChar char="•"/>
              <a:defRPr/>
            </a:pP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논문에서 제안하는 보정 방식을 적용하여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INL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을 상당히 줄여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wide code width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에 의한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transfer curve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의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nonlinearity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를 보정 할 수 </a:t>
            </a:r>
            <a:b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</a:b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있음</a:t>
            </a: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</a:endParaRPr>
          </a:p>
        </p:txBody>
      </p:sp>
      <p:sp>
        <p:nvSpPr>
          <p:cNvPr id="18" name="모서리가 둥근 직사각형 19">
            <a:extLst>
              <a:ext uri="{FF2B5EF4-FFF2-40B4-BE49-F238E27FC236}">
                <a16:creationId xmlns:a16="http://schemas.microsoft.com/office/drawing/2014/main" id="{033962CB-94F9-57FD-7676-12183C754D9D}"/>
              </a:ext>
            </a:extLst>
          </p:cNvPr>
          <p:cNvSpPr/>
          <p:nvPr/>
        </p:nvSpPr>
        <p:spPr>
          <a:xfrm>
            <a:off x="2978056" y="31442354"/>
            <a:ext cx="11805921" cy="9082564"/>
          </a:xfrm>
          <a:prstGeom prst="roundRect">
            <a:avLst>
              <a:gd name="adj" fmla="val 6284"/>
            </a:avLst>
          </a:prstGeom>
          <a:noFill/>
          <a:ln w="762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571500" marR="0" lvl="0" indent="-57150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40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Samsung</a:t>
            </a:r>
            <a:r>
              <a:rPr lang="ko-KR" altLang="en-US" sz="40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 </a:t>
            </a:r>
            <a:r>
              <a:rPr lang="en-US" altLang="ko-KR" sz="40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foundry 28nm LP technology</a:t>
            </a: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40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L="571500" marR="0" lvl="0" indent="-57150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ko-KR" sz="40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L="571500" marR="0" lvl="0" indent="-57150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ko-KR" sz="40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547F395-8AF4-B168-8130-5837830E706B}"/>
              </a:ext>
            </a:extLst>
          </p:cNvPr>
          <p:cNvSpPr/>
          <p:nvPr/>
        </p:nvSpPr>
        <p:spPr>
          <a:xfrm>
            <a:off x="2946399" y="31415759"/>
            <a:ext cx="11835452" cy="941637"/>
          </a:xfrm>
          <a:prstGeom prst="roundRect">
            <a:avLst>
              <a:gd name="adj" fmla="val 2248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5400" b="1" dirty="0">
                <a:solidFill>
                  <a:schemeClr val="tx1"/>
                </a:solidFill>
              </a:rPr>
              <a:t>Layout </a:t>
            </a:r>
            <a:r>
              <a:rPr lang="ko-KR" altLang="en-US" sz="5400" b="1" dirty="0">
                <a:solidFill>
                  <a:schemeClr val="tx1"/>
                </a:solidFill>
              </a:rPr>
              <a:t>및 </a:t>
            </a:r>
            <a:r>
              <a:rPr lang="en-US" altLang="ko-KR" sz="5400" b="1" dirty="0">
                <a:solidFill>
                  <a:schemeClr val="tx1"/>
                </a:solidFill>
              </a:rPr>
              <a:t>Die photo</a:t>
            </a:r>
            <a:endParaRPr lang="ko-KR" altLang="en-US" sz="5400" b="1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5A1B00-9FB7-E896-1032-E802689B1FB9}"/>
              </a:ext>
            </a:extLst>
          </p:cNvPr>
          <p:cNvSpPr txBox="1"/>
          <p:nvPr/>
        </p:nvSpPr>
        <p:spPr>
          <a:xfrm>
            <a:off x="6197642" y="35485030"/>
            <a:ext cx="5128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/>
              <a:t>Fig 4. Layout</a:t>
            </a:r>
            <a:endParaRPr lang="ko-KR" altLang="en-US" sz="4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5CD8E4-EE0A-529A-45DD-B6E953CD7BE0}"/>
              </a:ext>
            </a:extLst>
          </p:cNvPr>
          <p:cNvSpPr txBox="1"/>
          <p:nvPr/>
        </p:nvSpPr>
        <p:spPr>
          <a:xfrm>
            <a:off x="5983999" y="39712368"/>
            <a:ext cx="5128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/>
              <a:t>Fig 5. Die photo</a:t>
            </a:r>
            <a:endParaRPr lang="ko-KR" altLang="en-US" sz="4400" dirty="0"/>
          </a:p>
        </p:txBody>
      </p:sp>
      <p:sp>
        <p:nvSpPr>
          <p:cNvPr id="22" name="모서리가 둥근 직사각형 19">
            <a:extLst>
              <a:ext uri="{FF2B5EF4-FFF2-40B4-BE49-F238E27FC236}">
                <a16:creationId xmlns:a16="http://schemas.microsoft.com/office/drawing/2014/main" id="{EE36901C-2C8F-22A9-22B5-3BB5DAA9DB27}"/>
              </a:ext>
            </a:extLst>
          </p:cNvPr>
          <p:cNvSpPr/>
          <p:nvPr/>
        </p:nvSpPr>
        <p:spPr>
          <a:xfrm>
            <a:off x="16015464" y="30021526"/>
            <a:ext cx="11805921" cy="4546414"/>
          </a:xfrm>
          <a:prstGeom prst="roundRect">
            <a:avLst>
              <a:gd name="adj" fmla="val 6284"/>
            </a:avLst>
          </a:prstGeom>
          <a:noFill/>
          <a:ln w="762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21D69060-76B4-2F16-8F5F-5ECDB738CFD5}"/>
              </a:ext>
            </a:extLst>
          </p:cNvPr>
          <p:cNvSpPr/>
          <p:nvPr/>
        </p:nvSpPr>
        <p:spPr>
          <a:xfrm>
            <a:off x="15983807" y="29975049"/>
            <a:ext cx="11835452" cy="941637"/>
          </a:xfrm>
          <a:prstGeom prst="roundRect">
            <a:avLst>
              <a:gd name="adj" fmla="val 2248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chemeClr val="tx1"/>
                </a:solidFill>
              </a:rPr>
              <a:t>원인 분석</a:t>
            </a:r>
          </a:p>
        </p:txBody>
      </p:sp>
      <p:sp>
        <p:nvSpPr>
          <p:cNvPr id="24" name="모서리가 둥근 직사각형 19">
            <a:extLst>
              <a:ext uri="{FF2B5EF4-FFF2-40B4-BE49-F238E27FC236}">
                <a16:creationId xmlns:a16="http://schemas.microsoft.com/office/drawing/2014/main" id="{12FA5419-EFB7-9087-8E1D-880C55937477}"/>
              </a:ext>
            </a:extLst>
          </p:cNvPr>
          <p:cNvSpPr/>
          <p:nvPr/>
        </p:nvSpPr>
        <p:spPr>
          <a:xfrm>
            <a:off x="15981679" y="34823600"/>
            <a:ext cx="11805921" cy="4074686"/>
          </a:xfrm>
          <a:prstGeom prst="roundRect">
            <a:avLst>
              <a:gd name="adj" fmla="val 6284"/>
            </a:avLst>
          </a:prstGeom>
          <a:noFill/>
          <a:ln w="762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R="0" lvl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4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FE643C62-4433-EBFC-56B1-D549ED7772F4}"/>
              </a:ext>
            </a:extLst>
          </p:cNvPr>
          <p:cNvSpPr/>
          <p:nvPr/>
        </p:nvSpPr>
        <p:spPr>
          <a:xfrm>
            <a:off x="15950022" y="34777123"/>
            <a:ext cx="11835452" cy="941637"/>
          </a:xfrm>
          <a:prstGeom prst="roundRect">
            <a:avLst>
              <a:gd name="adj" fmla="val 2248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chemeClr val="tx1"/>
                </a:solidFill>
              </a:rPr>
              <a:t>결론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431B3C-2AD0-B943-65AE-8B95E3B01626}"/>
              </a:ext>
            </a:extLst>
          </p:cNvPr>
          <p:cNvSpPr txBox="1"/>
          <p:nvPr/>
        </p:nvSpPr>
        <p:spPr>
          <a:xfrm>
            <a:off x="18524643" y="28931514"/>
            <a:ext cx="6686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/>
              <a:t>Fig 3. Static performance</a:t>
            </a:r>
            <a:endParaRPr lang="ko-KR" altLang="en-US" sz="4400" dirty="0"/>
          </a:p>
        </p:txBody>
      </p:sp>
      <p:pic>
        <p:nvPicPr>
          <p:cNvPr id="28" name="Picture 1">
            <a:extLst>
              <a:ext uri="{FF2B5EF4-FFF2-40B4-BE49-F238E27FC236}">
                <a16:creationId xmlns:a16="http://schemas.microsoft.com/office/drawing/2014/main" id="{D6C453A3-7E6F-3983-A5C5-8279FB86D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6013" y="11222399"/>
            <a:ext cx="7414987" cy="3645081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9" name="_x376968528">
            <a:extLst>
              <a:ext uri="{FF2B5EF4-FFF2-40B4-BE49-F238E27FC236}">
                <a16:creationId xmlns:a16="http://schemas.microsoft.com/office/drawing/2014/main" id="{BAA481EE-E00A-D490-862D-524CA77A8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455" y="25298400"/>
            <a:ext cx="11378299" cy="274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C59E4FD7-802B-BA1A-278B-6BD0D27A6B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42" r="8370"/>
          <a:stretch>
            <a:fillRect/>
          </a:stretch>
        </p:blipFill>
        <p:spPr>
          <a:xfrm>
            <a:off x="16197942" y="23192656"/>
            <a:ext cx="11352545" cy="599436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75C42A8E-7A0F-8B49-9889-8644E5B57DF8}"/>
              </a:ext>
            </a:extLst>
          </p:cNvPr>
          <p:cNvSpPr txBox="1"/>
          <p:nvPr/>
        </p:nvSpPr>
        <p:spPr>
          <a:xfrm>
            <a:off x="16280936" y="31193768"/>
            <a:ext cx="1150453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defTabSz="3507730" latinLnBrk="1">
              <a:buFont typeface="Arial" panose="020B0604020202020204" pitchFamily="34" charset="0"/>
              <a:buChar char="•"/>
              <a:defRPr/>
            </a:pP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기대한 성능 수준 또는 그 이상의 성능을 위해서는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metal trace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의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sheet resistance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에 의한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IR drop 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성분들을 줄이고 외부의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reference DC signal 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신호의 질적인 향상을 해야 함</a:t>
            </a: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12CD4F-D18D-7F3C-9602-BCBD19F15C0F}"/>
              </a:ext>
            </a:extLst>
          </p:cNvPr>
          <p:cNvSpPr txBox="1"/>
          <p:nvPr/>
        </p:nvSpPr>
        <p:spPr>
          <a:xfrm>
            <a:off x="16280936" y="35935527"/>
            <a:ext cx="1150453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defTabSz="3507730" latinLnBrk="1">
              <a:buFont typeface="Arial" panose="020B0604020202020204" pitchFamily="34" charset="0"/>
              <a:buChar char="•"/>
              <a:defRPr/>
            </a:pP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본 논문에서 제안한 보정방법으로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, CDAC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의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bridge capacitor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의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negative mismatch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에 의한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wide code width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를 줄여 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DNL/INL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의 상당한 개선이 있었고</a:t>
            </a:r>
            <a:r>
              <a:rPr lang="en-US" altLang="ko-KR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, nonlinearity</a:t>
            </a:r>
            <a:r>
              <a:rPr lang="ko-KR" altLang="en-US" sz="4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를 낮출 수 있었음</a:t>
            </a:r>
            <a:endParaRPr lang="en-US" altLang="ko-KR" sz="4400" kern="0" dirty="0">
              <a:ln w="28575">
                <a:noFill/>
                <a:prstDash val="dash"/>
              </a:ln>
              <a:solidFill>
                <a:prstClr val="black"/>
              </a:solidFill>
            </a:endParaRP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855814CB-53D1-B0D1-9AEF-EF999B09D4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643" y="36353822"/>
            <a:ext cx="5070746" cy="3358546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0E85E46C-FB31-4763-7D0B-3F4450D8E8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185" y="33058226"/>
            <a:ext cx="2838673" cy="258520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135DB1-5B9B-D317-B8B2-4D37A9E263AD}"/>
              </a:ext>
            </a:extLst>
          </p:cNvPr>
          <p:cNvSpPr txBox="1"/>
          <p:nvPr/>
        </p:nvSpPr>
        <p:spPr>
          <a:xfrm>
            <a:off x="16280936" y="39124534"/>
            <a:ext cx="115045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ko-KR" altLang="en-US" sz="4400" b="1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본 연구는 </a:t>
            </a:r>
            <a:r>
              <a:rPr lang="en-US" altLang="ko-KR" sz="4400" b="1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IDEC</a:t>
            </a:r>
            <a:r>
              <a:rPr lang="ko-KR" altLang="en-US" sz="4400" b="1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에서 </a:t>
            </a:r>
            <a:r>
              <a:rPr lang="en-US" altLang="ko-KR" sz="4400" b="1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MPW</a:t>
            </a:r>
            <a:r>
              <a:rPr lang="ko-KR" altLang="en-US" sz="4400" b="1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와 </a:t>
            </a:r>
            <a:r>
              <a:rPr lang="en-US" altLang="ko-KR" sz="4400" b="1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EDA Tool</a:t>
            </a:r>
            <a:r>
              <a:rPr lang="ko-KR" altLang="en-US" sz="4400" b="1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을 지원받아 수행하였습니다</a:t>
            </a:r>
            <a:endParaRPr lang="en-US" altLang="ko-KR" sz="4400" b="1" kern="0" dirty="0">
              <a:ln w="28575">
                <a:noFill/>
                <a:prstDash val="dash"/>
              </a:ln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776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301</Words>
  <Application>Microsoft Office PowerPoint</Application>
  <PresentationFormat>사용자 지정</PresentationFormat>
  <Paragraphs>54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Noto Sans KR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김병호</cp:lastModifiedBy>
  <cp:revision>14</cp:revision>
  <dcterms:created xsi:type="dcterms:W3CDTF">2018-03-08T06:02:33Z</dcterms:created>
  <dcterms:modified xsi:type="dcterms:W3CDTF">2026-04-07T08:47:17Z</dcterms:modified>
</cp:coreProperties>
</file>